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8" r:id="rId4"/>
    <p:sldId id="258" r:id="rId5"/>
    <p:sldId id="260" r:id="rId6"/>
    <p:sldId id="266" r:id="rId7"/>
    <p:sldId id="267" r:id="rId8"/>
    <p:sldId id="264" r:id="rId9"/>
    <p:sldId id="265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Ходосевич Матвей Александрович" initials="МХ" lastIdx="1" clrIdx="0">
    <p:extLst>
      <p:ext uri="{19B8F6BF-5375-455C-9EA6-DF929625EA0E}">
        <p15:presenceInfo xmlns:p15="http://schemas.microsoft.com/office/powerpoint/2012/main" userId="S::15050134@study.bsuir.by::b00c73fb-1891-44dc-8916-8e9c378d66e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/>
    <p:restoredTop sz="94674"/>
  </p:normalViewPr>
  <p:slideViewPr>
    <p:cSldViewPr snapToGrid="0">
      <p:cViewPr>
        <p:scale>
          <a:sx n="42" d="100"/>
          <a:sy n="42" d="100"/>
        </p:scale>
        <p:origin x="2128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owl with salmon cakes, salad and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Bowl of pappardelle pasta with parsley butter, roasted hazelnuts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Студент: Ходосевич Матвей Александрович…"/>
          <p:cNvSpPr txBox="1">
            <a:spLocks noGrp="1"/>
          </p:cNvSpPr>
          <p:nvPr>
            <p:ph type="body" idx="21"/>
          </p:nvPr>
        </p:nvSpPr>
        <p:spPr>
          <a:xfrm>
            <a:off x="1201340" y="11859862"/>
            <a:ext cx="11667637" cy="13570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4000" dirty="0" err="1"/>
              <a:t>Студент</a:t>
            </a:r>
            <a:r>
              <a:rPr sz="4000" dirty="0"/>
              <a:t>: </a:t>
            </a:r>
            <a:r>
              <a:rPr sz="4000" dirty="0" err="1"/>
              <a:t>Ходосевич</a:t>
            </a:r>
            <a:r>
              <a:rPr sz="4000" dirty="0"/>
              <a:t> </a:t>
            </a:r>
            <a:r>
              <a:rPr sz="4000" dirty="0" err="1"/>
              <a:t>Матвей</a:t>
            </a:r>
            <a:r>
              <a:rPr sz="4000" dirty="0"/>
              <a:t> </a:t>
            </a:r>
            <a:r>
              <a:rPr sz="4000" dirty="0" err="1"/>
              <a:t>Александрович</a:t>
            </a:r>
            <a:endParaRPr sz="4000" dirty="0"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4000" dirty="0" err="1"/>
              <a:t>Руководитель</a:t>
            </a:r>
            <a:r>
              <a:rPr sz="4000" dirty="0"/>
              <a:t>: </a:t>
            </a:r>
            <a:r>
              <a:rPr sz="4000" dirty="0" err="1"/>
              <a:t>Перцев</a:t>
            </a:r>
            <a:r>
              <a:rPr sz="4000" dirty="0"/>
              <a:t> </a:t>
            </a:r>
            <a:r>
              <a:rPr sz="4000" dirty="0" err="1"/>
              <a:t>Дмитрий</a:t>
            </a:r>
            <a:r>
              <a:rPr sz="4000" dirty="0"/>
              <a:t> </a:t>
            </a:r>
            <a:r>
              <a:rPr sz="4000" dirty="0" err="1"/>
              <a:t>Юрьевич</a:t>
            </a:r>
            <a:endParaRPr sz="4000" dirty="0"/>
          </a:p>
        </p:txBody>
      </p:sp>
      <p:sp>
        <p:nvSpPr>
          <p:cNvPr id="172" name="Веб-платформа для работа с моделями нейронных сетей"/>
          <p:cNvSpPr txBox="1"/>
          <p:nvPr/>
        </p:nvSpPr>
        <p:spPr>
          <a:xfrm>
            <a:off x="1033715" y="1256720"/>
            <a:ext cx="22172826" cy="2146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300" b="1" spc="-166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8000" dirty="0" err="1"/>
              <a:t>Веб-платформа</a:t>
            </a:r>
            <a:r>
              <a:rPr sz="8000" dirty="0"/>
              <a:t> </a:t>
            </a:r>
            <a:r>
              <a:rPr sz="8000" dirty="0" err="1"/>
              <a:t>для</a:t>
            </a:r>
            <a:r>
              <a:rPr sz="8000" dirty="0"/>
              <a:t> </a:t>
            </a:r>
            <a:r>
              <a:rPr sz="8000" dirty="0" err="1"/>
              <a:t>работ</a:t>
            </a:r>
            <a:r>
              <a:rPr lang="ru-RU" sz="8000" dirty="0"/>
              <a:t>ы</a:t>
            </a:r>
            <a:r>
              <a:rPr sz="8000" dirty="0"/>
              <a:t> с </a:t>
            </a:r>
            <a:r>
              <a:rPr sz="8000" dirty="0" err="1"/>
              <a:t>моделями</a:t>
            </a:r>
            <a:r>
              <a:rPr sz="8000" dirty="0"/>
              <a:t> </a:t>
            </a:r>
            <a:r>
              <a:rPr sz="8000" dirty="0" err="1"/>
              <a:t>нейронных</a:t>
            </a:r>
            <a:r>
              <a:rPr sz="8000" dirty="0"/>
              <a:t> </a:t>
            </a:r>
            <a:r>
              <a:rPr sz="8000" dirty="0" err="1"/>
              <a:t>сете</a:t>
            </a:r>
            <a:r>
              <a:rPr lang="ru-RU" sz="8000" dirty="0"/>
              <a:t>й</a:t>
            </a:r>
            <a:endParaRPr sz="8000" dirty="0"/>
          </a:p>
        </p:txBody>
      </p:sp>
      <p:pic>
        <p:nvPicPr>
          <p:cNvPr id="173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5171998"/>
            <a:ext cx="10378961" cy="5954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9783" y="5139249"/>
            <a:ext cx="10409942" cy="5954736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Главная страница"/>
          <p:cNvSpPr txBox="1"/>
          <p:nvPr/>
        </p:nvSpPr>
        <p:spPr>
          <a:xfrm>
            <a:off x="3781856" y="4278498"/>
            <a:ext cx="476459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300" spc="-8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000" dirty="0" err="1"/>
              <a:t>Главная</a:t>
            </a:r>
            <a:r>
              <a:rPr sz="4000" dirty="0"/>
              <a:t> </a:t>
            </a:r>
            <a:r>
              <a:rPr sz="4000" dirty="0" err="1"/>
              <a:t>страница</a:t>
            </a:r>
            <a:endParaRPr sz="4000" dirty="0"/>
          </a:p>
        </p:txBody>
      </p:sp>
      <p:sp>
        <p:nvSpPr>
          <p:cNvPr id="176" name="Страница с чатом"/>
          <p:cNvSpPr txBox="1"/>
          <p:nvPr/>
        </p:nvSpPr>
        <p:spPr>
          <a:xfrm>
            <a:off x="15775581" y="4237830"/>
            <a:ext cx="476459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300" spc="-8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000" dirty="0" err="1"/>
              <a:t>Страница</a:t>
            </a:r>
            <a:r>
              <a:rPr sz="4000" dirty="0"/>
              <a:t> с </a:t>
            </a:r>
            <a:r>
              <a:rPr sz="4000" dirty="0" err="1"/>
              <a:t>чатом</a:t>
            </a:r>
            <a:endParaRPr sz="40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Цель и задачи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93477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80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sz="8000" dirty="0" err="1"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sz="8000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sz="8000" dirty="0" err="1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Цель:"/>
          <p:cNvSpPr txBox="1">
            <a:spLocks noGrp="1"/>
          </p:cNvSpPr>
          <p:nvPr>
            <p:ph type="body" idx="21"/>
          </p:nvPr>
        </p:nvSpPr>
        <p:spPr>
          <a:xfrm>
            <a:off x="1206500" y="2891771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  <p:sp>
        <p:nvSpPr>
          <p:cNvPr id="180" name="Задачи:"/>
          <p:cNvSpPr txBox="1"/>
          <p:nvPr/>
        </p:nvSpPr>
        <p:spPr>
          <a:xfrm>
            <a:off x="1180766" y="5811364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  <p:sp>
        <p:nvSpPr>
          <p:cNvPr id="181" name="– реализовать загрузку и хранение моделей в форматах ONNX и h5;…"/>
          <p:cNvSpPr txBox="1"/>
          <p:nvPr/>
        </p:nvSpPr>
        <p:spPr>
          <a:xfrm>
            <a:off x="1206500" y="6858000"/>
            <a:ext cx="18062637" cy="2734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</a:pP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RU" sz="4000" dirty="0" err="1">
                <a:latin typeface="Arial" panose="020B0604020202020204" pitchFamily="34" charset="0"/>
                <a:cs typeface="Arial" panose="020B0604020202020204" pitchFamily="34" charset="0"/>
              </a:rPr>
              <a:t>редоставить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 доступ к </a:t>
            </a:r>
            <a:r>
              <a:rPr lang="ru-RU" sz="4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предобученным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модел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ям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форматах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 ONNX 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 h5;</a:t>
            </a:r>
          </a:p>
          <a:p>
            <a:pPr>
              <a:lnSpc>
                <a:spcPct val="80000"/>
              </a:lnSpc>
            </a:pP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– 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разработать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удобный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интуитивно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понятный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интерфейс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– 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обеспечить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масштабируемость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платформы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будущего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роста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2" name="разработка платформы для работы с предобученными нейронными моделями."/>
          <p:cNvSpPr txBox="1"/>
          <p:nvPr/>
        </p:nvSpPr>
        <p:spPr>
          <a:xfrm>
            <a:off x="1206500" y="3687296"/>
            <a:ext cx="2197100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2"/>
            </a:lvl1pPr>
          </a:lstStyle>
          <a:p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разработка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платформы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работы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предобученными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нейронными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 err="1">
                <a:latin typeface="Arial" panose="020B0604020202020204" pitchFamily="34" charset="0"/>
                <a:cs typeface="Arial" panose="020B0604020202020204" pitchFamily="34" charset="0"/>
              </a:rPr>
              <a:t>моделями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Цель и задачи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93477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8000" dirty="0">
                <a:latin typeface="Arial" panose="020B0604020202020204" pitchFamily="34" charset="0"/>
                <a:cs typeface="Arial" panose="020B0604020202020204" pitchFamily="34" charset="0"/>
              </a:rPr>
              <a:t>2. Аналоги</a:t>
            </a:r>
            <a:endParaRPr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39EF6-341B-2EC7-EEF6-51C94D56C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94" y="2912383"/>
            <a:ext cx="9934956" cy="2180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B3AFE-331D-4816-FD31-2B975CBB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1496" y="2743473"/>
            <a:ext cx="9193124" cy="25186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90E2E7-E0B6-5541-8C31-74099664C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59" y="5427664"/>
            <a:ext cx="11790707" cy="5837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D33339-8F39-1FD3-8CFB-4EB3C42A9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1496" y="5528367"/>
            <a:ext cx="9460992" cy="544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5891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Используемые технолог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ru-RU" sz="8000" dirty="0"/>
              <a:t>3. </a:t>
            </a:r>
            <a:r>
              <a:rPr sz="8000" dirty="0" err="1"/>
              <a:t>Используемые</a:t>
            </a:r>
            <a:r>
              <a:rPr sz="8000" dirty="0"/>
              <a:t> </a:t>
            </a:r>
            <a:r>
              <a:rPr sz="8000" dirty="0" err="1"/>
              <a:t>технологии</a:t>
            </a:r>
            <a:endParaRPr sz="8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CB3EB-BE50-1935-079F-F78AD1E5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27" y="9270859"/>
            <a:ext cx="2532844" cy="3171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589F07-5418-70D4-EFF3-2BB89689E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554" y="5942274"/>
            <a:ext cx="3132418" cy="3616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37A73F-106A-BB99-5EC1-7F8500021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148" y="3735150"/>
            <a:ext cx="4421210" cy="38750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BD0108-3572-7E27-F41C-CC0025568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0404" y="6577949"/>
            <a:ext cx="3627925" cy="3353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20E06A-70B3-5822-CF34-ED0A1011C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9317" y="9062014"/>
            <a:ext cx="3310871" cy="33808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D5A347-03D5-39D7-ACBB-0AC686F2B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28210" y="6858000"/>
            <a:ext cx="3861831" cy="3267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C32317-96A3-D9C9-0BCB-B7FD6593D5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102" y="3632801"/>
            <a:ext cx="3359783" cy="32040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D49541-6F8B-9210-4230-0B78431AD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04621" y="4188059"/>
            <a:ext cx="3111047" cy="3422152"/>
          </a:xfrm>
          <a:prstGeom prst="rect">
            <a:avLst/>
          </a:prstGeom>
        </p:spPr>
      </p:pic>
      <p:sp>
        <p:nvSpPr>
          <p:cNvPr id="14" name="Цель:">
            <a:extLst>
              <a:ext uri="{FF2B5EF4-FFF2-40B4-BE49-F238E27FC236}">
                <a16:creationId xmlns:a16="http://schemas.microsoft.com/office/drawing/2014/main" id="{BF6187AC-BFDD-475D-7AFA-3EC7E6A1EC73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06501" y="2891771"/>
            <a:ext cx="5211098" cy="9347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rPr lang="ru-RU" sz="4000" b="0" dirty="0">
                <a:latin typeface="Arial" panose="020B0604020202020204" pitchFamily="34" charset="0"/>
                <a:cs typeface="Arial" panose="020B0604020202020204" pitchFamily="34" charset="0"/>
              </a:rPr>
              <a:t>Клиентская часть</a:t>
            </a:r>
            <a:r>
              <a:rPr sz="4000" b="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  <p:sp>
        <p:nvSpPr>
          <p:cNvPr id="16" name="Цель:">
            <a:extLst>
              <a:ext uri="{FF2B5EF4-FFF2-40B4-BE49-F238E27FC236}">
                <a16:creationId xmlns:a16="http://schemas.microsoft.com/office/drawing/2014/main" id="{A977E14C-B568-0EA2-AA49-1EADC6693F37}"/>
              </a:ext>
            </a:extLst>
          </p:cNvPr>
          <p:cNvSpPr txBox="1">
            <a:spLocks/>
          </p:cNvSpPr>
          <p:nvPr/>
        </p:nvSpPr>
        <p:spPr>
          <a:xfrm>
            <a:off x="8908974" y="2849551"/>
            <a:ext cx="5211098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ru-RU" sz="4000" b="0" dirty="0">
                <a:latin typeface="Arial" panose="020B0604020202020204" pitchFamily="34" charset="0"/>
                <a:cs typeface="Arial" panose="020B0604020202020204" pitchFamily="34" charset="0"/>
              </a:rPr>
              <a:t>Серверная часть: </a:t>
            </a:r>
          </a:p>
        </p:txBody>
      </p:sp>
      <p:sp>
        <p:nvSpPr>
          <p:cNvPr id="17" name="Цель:">
            <a:extLst>
              <a:ext uri="{FF2B5EF4-FFF2-40B4-BE49-F238E27FC236}">
                <a16:creationId xmlns:a16="http://schemas.microsoft.com/office/drawing/2014/main" id="{5638C14E-3558-8E7C-7CDB-8BA7171F9070}"/>
              </a:ext>
            </a:extLst>
          </p:cNvPr>
          <p:cNvSpPr txBox="1">
            <a:spLocks/>
          </p:cNvSpPr>
          <p:nvPr/>
        </p:nvSpPr>
        <p:spPr>
          <a:xfrm>
            <a:off x="16533859" y="2812397"/>
            <a:ext cx="5985482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ru-RU" sz="4000" b="0" dirty="0">
                <a:latin typeface="Arial" panose="020B0604020202020204" pitchFamily="34" charset="0"/>
                <a:cs typeface="Arial" panose="020B0604020202020204" pitchFamily="34" charset="0"/>
              </a:rPr>
              <a:t>Прочие: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Функциональные возможности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22015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ru-RU" sz="8000" dirty="0"/>
              <a:t>4. Возможности интерфейса</a:t>
            </a:r>
            <a:endParaRPr sz="8000" dirty="0"/>
          </a:p>
        </p:txBody>
      </p:sp>
      <p:sp>
        <p:nvSpPr>
          <p:cNvPr id="200" name="– работа с моделями;…"/>
          <p:cNvSpPr txBox="1"/>
          <p:nvPr/>
        </p:nvSpPr>
        <p:spPr>
          <a:xfrm>
            <a:off x="1206501" y="2719461"/>
            <a:ext cx="9577814" cy="2734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4000" dirty="0"/>
              <a:t>– </a:t>
            </a:r>
            <a:r>
              <a:rPr lang="ru-RU" sz="4000" dirty="0"/>
              <a:t>адаптивный дизайн</a:t>
            </a:r>
            <a:r>
              <a:rPr lang="en-US" sz="4000" dirty="0"/>
              <a:t>;</a:t>
            </a:r>
            <a:endParaRPr sz="4000" dirty="0"/>
          </a:p>
          <a:p>
            <a:pPr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BY" sz="4000" dirty="0"/>
              <a:t>– </a:t>
            </a:r>
            <a:r>
              <a:rPr lang="ru-RU" sz="4000" dirty="0"/>
              <a:t>поддержка темной и светлой темы</a:t>
            </a:r>
            <a:r>
              <a:rPr lang="en-US" sz="4000" dirty="0"/>
              <a:t>;</a:t>
            </a:r>
            <a:endParaRPr lang="ru-RU" sz="4000" dirty="0"/>
          </a:p>
          <a:p>
            <a:pPr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BY" sz="4000" dirty="0"/>
              <a:t>– </a:t>
            </a:r>
            <a:r>
              <a:rPr lang="ru-RU" sz="4000" dirty="0"/>
              <a:t>система уведомлений</a:t>
            </a:r>
            <a:r>
              <a:rPr lang="en-US" sz="4000" dirty="0"/>
              <a:t>.</a:t>
            </a:r>
            <a:endParaRPr lang="ru-RU" sz="4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41904-AE70-18E4-9866-5B600D987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450" y="2368005"/>
            <a:ext cx="6900953" cy="3508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D0CC9F-A4AF-DF07-91C7-1ACBC7670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5537" y="2296804"/>
            <a:ext cx="6900953" cy="35793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428DAC-45FB-100F-3AD4-7CF8A6177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6858000"/>
            <a:ext cx="3087655" cy="5322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264CD4-7D5C-CF81-F7D4-CD2C2659E1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17"/>
          <a:stretch/>
        </p:blipFill>
        <p:spPr>
          <a:xfrm>
            <a:off x="4615243" y="6858000"/>
            <a:ext cx="8231226" cy="5322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4C2684-C30D-15CA-1FC1-CBF08B91A5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86"/>
          <a:stretch/>
        </p:blipFill>
        <p:spPr>
          <a:xfrm>
            <a:off x="13785748" y="6858000"/>
            <a:ext cx="9286220" cy="53225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Функциональные возможности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22015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ru-RU" sz="8000" dirty="0"/>
              <a:t>5. </a:t>
            </a:r>
            <a:r>
              <a:rPr sz="8000" dirty="0" err="1"/>
              <a:t>Функциональные</a:t>
            </a:r>
            <a:r>
              <a:rPr sz="8000" dirty="0"/>
              <a:t> </a:t>
            </a:r>
            <a:r>
              <a:rPr sz="8000" dirty="0" err="1"/>
              <a:t>возможности</a:t>
            </a:r>
            <a:r>
              <a:rPr lang="ru-RU" sz="8000" dirty="0"/>
              <a:t> для</a:t>
            </a:r>
            <a:r>
              <a:rPr lang="en-US" sz="8000" dirty="0"/>
              <a:t> </a:t>
            </a:r>
            <a:r>
              <a:rPr lang="en-US" sz="8000" dirty="0" err="1"/>
              <a:t>а</a:t>
            </a:r>
            <a:r>
              <a:rPr lang="ru-RU" sz="8000" dirty="0" err="1"/>
              <a:t>дминистратора</a:t>
            </a:r>
            <a:endParaRPr sz="8000" dirty="0"/>
          </a:p>
        </p:txBody>
      </p:sp>
      <p:sp>
        <p:nvSpPr>
          <p:cNvPr id="200" name="– работа с моделями;…"/>
          <p:cNvSpPr txBox="1"/>
          <p:nvPr/>
        </p:nvSpPr>
        <p:spPr>
          <a:xfrm>
            <a:off x="1206500" y="3791070"/>
            <a:ext cx="12248243" cy="264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4000" dirty="0"/>
              <a:t>– </a:t>
            </a:r>
            <a:r>
              <a:rPr lang="ru-RU" sz="4000" dirty="0"/>
              <a:t>управление списком пользователей (просмотр, удаление, изменение ролей)</a:t>
            </a:r>
            <a:r>
              <a:rPr lang="en-US" sz="4000" dirty="0"/>
              <a:t>;</a:t>
            </a:r>
            <a:endParaRPr sz="4000" dirty="0"/>
          </a:p>
          <a:p>
            <a:pPr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4000" dirty="0"/>
              <a:t>– </a:t>
            </a:r>
            <a:r>
              <a:rPr lang="ru-RU" sz="4000" dirty="0"/>
              <a:t>добавление, редактирование и удаление моделей и </a:t>
            </a:r>
            <a:r>
              <a:rPr lang="ru-RU" sz="4000" dirty="0" err="1"/>
              <a:t>датасетов</a:t>
            </a:r>
            <a:r>
              <a:rPr lang="ru-RU" sz="4000" dirty="0"/>
              <a:t>.</a:t>
            </a:r>
            <a:endParaRPr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25C88-7B8F-C9E0-B6F4-1A8D5B70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6630" y="2849779"/>
            <a:ext cx="8945394" cy="3005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06A1C3-C070-2956-F031-70CEB59C2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6630" y="6231061"/>
            <a:ext cx="8945393" cy="6032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603EB4-960B-4D4B-3539-9D70F8643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6858000"/>
            <a:ext cx="10614556" cy="540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030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Функциональные возможности"/>
          <p:cNvSpPr txBox="1">
            <a:spLocks noGrp="1"/>
          </p:cNvSpPr>
          <p:nvPr>
            <p:ph type="title"/>
          </p:nvPr>
        </p:nvSpPr>
        <p:spPr>
          <a:xfrm>
            <a:off x="731520" y="1079500"/>
            <a:ext cx="23500080" cy="10784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ru-RU" sz="7200" dirty="0"/>
              <a:t>6. </a:t>
            </a:r>
            <a:r>
              <a:rPr sz="7200" dirty="0" err="1"/>
              <a:t>Функциональные</a:t>
            </a:r>
            <a:r>
              <a:rPr sz="7200" dirty="0"/>
              <a:t> </a:t>
            </a:r>
            <a:r>
              <a:rPr sz="7200" dirty="0" err="1"/>
              <a:t>возможности</a:t>
            </a:r>
            <a:r>
              <a:rPr lang="ru-RU" sz="7200" dirty="0"/>
              <a:t> для пользователя</a:t>
            </a:r>
            <a:endParaRPr sz="7200" dirty="0"/>
          </a:p>
        </p:txBody>
      </p:sp>
      <p:pic>
        <p:nvPicPr>
          <p:cNvPr id="4" name="0612">
            <a:hlinkClick r:id="" action="ppaction://media"/>
            <a:extLst>
              <a:ext uri="{FF2B5EF4-FFF2-40B4-BE49-F238E27FC236}">
                <a16:creationId xmlns:a16="http://schemas.microsoft.com/office/drawing/2014/main" id="{ABBFDB15-1B42-FDD7-8AE7-592F235B4E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5975" y="2045969"/>
            <a:ext cx="18672049" cy="116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79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Вывод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ru-RU" sz="8000" dirty="0"/>
              <a:t>7. </a:t>
            </a:r>
            <a:r>
              <a:rPr sz="8000" dirty="0" err="1"/>
              <a:t>Выводы</a:t>
            </a:r>
            <a:endParaRPr sz="8000" dirty="0"/>
          </a:p>
        </p:txBody>
      </p:sp>
      <p:sp>
        <p:nvSpPr>
          <p:cNvPr id="217" name="– разработана веб-платформа для работы с предобученными   нейронными моделями;…"/>
          <p:cNvSpPr txBox="1"/>
          <p:nvPr/>
        </p:nvSpPr>
        <p:spPr>
          <a:xfrm>
            <a:off x="1206500" y="2512663"/>
            <a:ext cx="18562828" cy="5527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4000" dirty="0"/>
              <a:t>– </a:t>
            </a:r>
            <a:r>
              <a:rPr sz="4000" dirty="0" err="1"/>
              <a:t>разработана</a:t>
            </a:r>
            <a:r>
              <a:rPr sz="4000" dirty="0"/>
              <a:t> </a:t>
            </a:r>
            <a:r>
              <a:rPr sz="4000" dirty="0" err="1"/>
              <a:t>веб-платформа</a:t>
            </a:r>
            <a:r>
              <a:rPr sz="4000" dirty="0"/>
              <a:t> </a:t>
            </a:r>
            <a:r>
              <a:rPr sz="4000" dirty="0" err="1"/>
              <a:t>для</a:t>
            </a:r>
            <a:r>
              <a:rPr sz="4000" dirty="0"/>
              <a:t> </a:t>
            </a:r>
            <a:r>
              <a:rPr sz="4000" dirty="0" err="1"/>
              <a:t>работы</a:t>
            </a:r>
            <a:r>
              <a:rPr sz="4000" dirty="0"/>
              <a:t> </a:t>
            </a:r>
            <a:r>
              <a:rPr sz="4000" dirty="0" err="1"/>
              <a:t>с</a:t>
            </a:r>
            <a:r>
              <a:rPr sz="4000" dirty="0"/>
              <a:t> </a:t>
            </a:r>
            <a:r>
              <a:rPr sz="4000" dirty="0" err="1"/>
              <a:t>предобученными</a:t>
            </a:r>
            <a:r>
              <a:rPr sz="4000" dirty="0"/>
              <a:t>   </a:t>
            </a:r>
            <a:r>
              <a:rPr sz="4000" dirty="0" err="1"/>
              <a:t>нейронными</a:t>
            </a:r>
            <a:r>
              <a:rPr sz="4000" dirty="0"/>
              <a:t> </a:t>
            </a:r>
            <a:r>
              <a:rPr sz="4000" dirty="0" err="1"/>
              <a:t>моделями</a:t>
            </a:r>
            <a:r>
              <a:rPr sz="4000" dirty="0"/>
              <a:t>;</a:t>
            </a:r>
          </a:p>
          <a:p>
            <a:pPr defTabSz="457200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4000" dirty="0"/>
              <a:t>– </a:t>
            </a:r>
            <a:r>
              <a:rPr lang="en-US" sz="4000" dirty="0" err="1"/>
              <a:t>п</a:t>
            </a:r>
            <a:r>
              <a:rPr lang="ru-RU" sz="4000" dirty="0" err="1"/>
              <a:t>редоставлен</a:t>
            </a:r>
            <a:r>
              <a:rPr lang="ru-RU" sz="4000" dirty="0"/>
              <a:t> доступ к </a:t>
            </a:r>
            <a:r>
              <a:rPr lang="ru-RU" sz="4000" dirty="0" err="1"/>
              <a:t>предобученным</a:t>
            </a:r>
            <a:r>
              <a:rPr lang="ru-RU" sz="4000" dirty="0"/>
              <a:t> </a:t>
            </a:r>
            <a:r>
              <a:rPr sz="4000" dirty="0" err="1"/>
              <a:t>модел</a:t>
            </a:r>
            <a:r>
              <a:rPr lang="ru-RU" sz="4000" dirty="0"/>
              <a:t>ям</a:t>
            </a:r>
            <a:r>
              <a:rPr sz="4000" dirty="0"/>
              <a:t> </a:t>
            </a:r>
            <a:r>
              <a:rPr sz="4000" dirty="0" err="1"/>
              <a:t>в</a:t>
            </a:r>
            <a:r>
              <a:rPr sz="4000" dirty="0"/>
              <a:t> </a:t>
            </a:r>
            <a:r>
              <a:rPr sz="4000" dirty="0" err="1"/>
              <a:t>форматах</a:t>
            </a:r>
            <a:r>
              <a:rPr sz="4000" dirty="0"/>
              <a:t> ONNX </a:t>
            </a:r>
            <a:r>
              <a:rPr sz="4000" dirty="0" err="1"/>
              <a:t>и</a:t>
            </a:r>
            <a:r>
              <a:rPr sz="4000" dirty="0"/>
              <a:t> h5;</a:t>
            </a:r>
          </a:p>
          <a:p>
            <a:pPr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4000" dirty="0"/>
              <a:t>– </a:t>
            </a:r>
            <a:r>
              <a:rPr sz="4000" dirty="0" err="1"/>
              <a:t>создан</a:t>
            </a:r>
            <a:r>
              <a:rPr sz="4000" dirty="0"/>
              <a:t> </a:t>
            </a:r>
            <a:r>
              <a:rPr sz="4000" dirty="0" err="1"/>
              <a:t>удобный</a:t>
            </a:r>
            <a:r>
              <a:rPr sz="4000" dirty="0"/>
              <a:t> </a:t>
            </a:r>
            <a:r>
              <a:rPr sz="4000" dirty="0" err="1"/>
              <a:t>и</a:t>
            </a:r>
            <a:r>
              <a:rPr sz="4000" dirty="0"/>
              <a:t> </a:t>
            </a:r>
            <a:r>
              <a:rPr sz="4000" dirty="0" err="1"/>
              <a:t>интуитивно</a:t>
            </a:r>
            <a:r>
              <a:rPr sz="4000" dirty="0"/>
              <a:t> </a:t>
            </a:r>
            <a:r>
              <a:rPr sz="4000" dirty="0" err="1"/>
              <a:t>понятный</a:t>
            </a:r>
            <a:r>
              <a:rPr sz="4000" dirty="0"/>
              <a:t> </a:t>
            </a:r>
            <a:r>
              <a:rPr sz="4000" dirty="0" err="1"/>
              <a:t>интерфейс</a:t>
            </a:r>
            <a:r>
              <a:rPr sz="4000" dirty="0"/>
              <a:t>;</a:t>
            </a:r>
          </a:p>
          <a:p>
            <a:pPr defTabSz="457200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4000" dirty="0"/>
              <a:t>–  </a:t>
            </a:r>
            <a:r>
              <a:rPr sz="4000" dirty="0" err="1"/>
              <a:t>платформа</a:t>
            </a:r>
            <a:r>
              <a:rPr sz="4000" dirty="0"/>
              <a:t> </a:t>
            </a:r>
            <a:r>
              <a:rPr sz="4000" dirty="0" err="1"/>
              <a:t>масштабируема</a:t>
            </a:r>
            <a:r>
              <a:rPr sz="4000" dirty="0"/>
              <a:t> </a:t>
            </a:r>
            <a:r>
              <a:rPr sz="4000" dirty="0" err="1"/>
              <a:t>и</a:t>
            </a:r>
            <a:r>
              <a:rPr sz="4000" dirty="0"/>
              <a:t> </a:t>
            </a:r>
            <a:r>
              <a:rPr sz="4000" dirty="0" err="1"/>
              <a:t>может</a:t>
            </a:r>
            <a:r>
              <a:rPr sz="4000" dirty="0"/>
              <a:t> </a:t>
            </a:r>
            <a:r>
              <a:rPr sz="4000" dirty="0" err="1"/>
              <a:t>быть</a:t>
            </a:r>
            <a:r>
              <a:rPr sz="4000" dirty="0"/>
              <a:t> </a:t>
            </a:r>
            <a:r>
              <a:rPr sz="4000" dirty="0" err="1"/>
              <a:t>расширена</a:t>
            </a:r>
            <a:r>
              <a:rPr lang="ru-RU" sz="4000" dirty="0"/>
              <a:t> новым</a:t>
            </a:r>
            <a:r>
              <a:rPr sz="4000" dirty="0"/>
              <a:t> </a:t>
            </a:r>
            <a:r>
              <a:rPr sz="4000" dirty="0" err="1"/>
              <a:t>функционалом</a:t>
            </a:r>
            <a:r>
              <a:rPr sz="4000" dirty="0"/>
              <a:t>.</a:t>
            </a:r>
          </a:p>
        </p:txBody>
      </p:sp>
      <p:sp>
        <p:nvSpPr>
          <p:cNvPr id="3" name="не поддерживаются обучаемые модели;…">
            <a:extLst>
              <a:ext uri="{FF2B5EF4-FFF2-40B4-BE49-F238E27FC236}">
                <a16:creationId xmlns:a16="http://schemas.microsoft.com/office/drawing/2014/main" id="{85678E20-1662-FCA4-8B08-0FAA7F49D676}"/>
              </a:ext>
            </a:extLst>
          </p:cNvPr>
          <p:cNvSpPr txBox="1"/>
          <p:nvPr/>
        </p:nvSpPr>
        <p:spPr>
          <a:xfrm>
            <a:off x="1206500" y="10529713"/>
            <a:ext cx="16075660" cy="1787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buSzPct val="123000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BY" sz="40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4000" dirty="0"/>
              <a:t>отсутствует поддержка обучения моделей внутри платформы</a:t>
            </a:r>
            <a:r>
              <a:rPr lang="en-BY" sz="4000" dirty="0"/>
              <a:t>;</a:t>
            </a:r>
            <a:endParaRPr sz="4000" dirty="0"/>
          </a:p>
          <a:p>
            <a:pPr>
              <a:buSzPct val="123000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BY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отсутствуют </a:t>
            </a:r>
            <a:r>
              <a:rPr lang="ru-RU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системы версий моделей и истории их обновлений</a:t>
            </a:r>
            <a:r>
              <a:rPr sz="4000" dirty="0"/>
              <a:t>.</a:t>
            </a:r>
          </a:p>
        </p:txBody>
      </p:sp>
      <p:sp>
        <p:nvSpPr>
          <p:cNvPr id="4" name="Задачи:">
            <a:extLst>
              <a:ext uri="{FF2B5EF4-FFF2-40B4-BE49-F238E27FC236}">
                <a16:creationId xmlns:a16="http://schemas.microsoft.com/office/drawing/2014/main" id="{AB9A3FF6-FD92-1D01-AFE8-55FFF9E63F17}"/>
              </a:ext>
            </a:extLst>
          </p:cNvPr>
          <p:cNvSpPr txBox="1"/>
          <p:nvPr/>
        </p:nvSpPr>
        <p:spPr>
          <a:xfrm>
            <a:off x="1206500" y="9594933"/>
            <a:ext cx="796798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Недостатки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Спасибо за внимание!"/>
          <p:cNvSpPr txBox="1">
            <a:spLocks noGrp="1"/>
          </p:cNvSpPr>
          <p:nvPr>
            <p:ph type="title"/>
          </p:nvPr>
        </p:nvSpPr>
        <p:spPr>
          <a:xfrm>
            <a:off x="6264013" y="6350767"/>
            <a:ext cx="11855973" cy="10144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8000" dirty="0" err="1"/>
              <a:t>Спасибо</a:t>
            </a:r>
            <a:r>
              <a:rPr sz="8000" dirty="0"/>
              <a:t> </a:t>
            </a:r>
            <a:r>
              <a:rPr sz="8000" dirty="0" err="1"/>
              <a:t>за</a:t>
            </a:r>
            <a:r>
              <a:rPr sz="8000" dirty="0"/>
              <a:t> </a:t>
            </a:r>
            <a:r>
              <a:rPr sz="8000" dirty="0" err="1"/>
              <a:t>внимание</a:t>
            </a:r>
            <a:r>
              <a:rPr sz="8000" dirty="0"/>
              <a:t>!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2023</TotalTime>
  <Words>211</Words>
  <Application>Microsoft Macintosh PowerPoint</Application>
  <PresentationFormat>Custom</PresentationFormat>
  <Paragraphs>34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Helvetica Neue</vt:lpstr>
      <vt:lpstr>Helvetica Neue Medium</vt:lpstr>
      <vt:lpstr>21_BasicWhite</vt:lpstr>
      <vt:lpstr>PowerPoint Presentation</vt:lpstr>
      <vt:lpstr>1. Цель и задачи</vt:lpstr>
      <vt:lpstr>2. Аналоги</vt:lpstr>
      <vt:lpstr>3. Используемые технологии</vt:lpstr>
      <vt:lpstr>4. Возможности интерфейса</vt:lpstr>
      <vt:lpstr>5. Функциональные возможности для администратора</vt:lpstr>
      <vt:lpstr>6. Функциональные возможности для пользователя</vt:lpstr>
      <vt:lpstr>7. 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Ходосевич Матвей Александрович</cp:lastModifiedBy>
  <cp:revision>12</cp:revision>
  <dcterms:modified xsi:type="dcterms:W3CDTF">2025-06-13T04:01:45Z</dcterms:modified>
</cp:coreProperties>
</file>